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C73B81C-BFCE-462A-AD5D-A76357EF6989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435449B-A895-497C-8B05-E6B1C9F9C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8375-6E23-4CA7-ADA5-C5EED16A9F19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2869B-5780-4805-9F8F-38EBDFB76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8D960-AC38-4375-97D2-6324420245D0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950B7-7DAF-4484-8567-490517E57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6A128-BD0F-4ED3-867E-8FECAB968783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C738D-A6EB-4573-A4B8-42EC99F26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707A-6BFA-4EE9-8535-EA777639CD3F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DD82D-9A6E-454C-A16F-BC6CC0240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F85ED-EB8C-499F-8C00-2DD3422FC884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9F159-6975-4334-B496-B4AD6CE21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BE05-2A88-4F89-AA54-6AF334EFEF1F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0EADB-5691-480A-9AFE-530CAEDE6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6D7A1-4B84-4B0E-93AD-99C64B176276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1EA8-36F5-4573-8051-00F1DAD20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F2636-539F-4494-AAB8-1D98A5EC7B9F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63F8B-9C74-4698-A154-A19BEE9EC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368F6-7642-4CEC-91EC-7F9686055BBE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9969-846D-42B0-AEE6-801E2BBB5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A1FD9-619D-4677-B95D-B6413639DFA0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A63BD-5FBD-4D49-BCCB-16B1D856C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C7474-635D-48E0-A477-5AC9641EC575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6F117-ADD8-4440-BD82-565579F29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D685F-F1E1-486B-97DE-7757382BCC86}" type="datetimeFigureOut">
              <a:rPr lang="en-US"/>
              <a:pPr>
                <a:defRPr/>
              </a:pPr>
              <a:t>6/1/2011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3AFD69-F2F1-49BE-AFF0-CCD9F9AAB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8000" smtClean="0"/>
              <a:t>Topic 11.3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7200" dirty="0" smtClean="0"/>
              <a:t>The Kidney</a:t>
            </a:r>
            <a:endParaRPr lang="en-US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11.3.1   Define excretion.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the removal of the waste products of metabolic pathways from the body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mainly through the lungs, skin, kidney and urinary system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11.3.2    Draw and Label a Diagram of the Kidney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686800" cy="46021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en-US" smtClean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09800"/>
            <a:ext cx="34099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9550" y="1404938"/>
            <a:ext cx="50895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3" y="33338"/>
            <a:ext cx="9523412" cy="761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6477000" y="1219200"/>
            <a:ext cx="190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kidney</a:t>
            </a: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5638800" y="41910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ureter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5638800" y="6096000"/>
            <a:ext cx="179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bladder</a:t>
            </a:r>
          </a:p>
        </p:txBody>
      </p:sp>
      <p:sp>
        <p:nvSpPr>
          <p:cNvPr id="18439" name="TextBox 6"/>
          <p:cNvSpPr txBox="1">
            <a:spLocks noChangeArrowheads="1"/>
          </p:cNvSpPr>
          <p:nvPr/>
        </p:nvSpPr>
        <p:spPr bwMode="auto">
          <a:xfrm>
            <a:off x="5105400" y="68580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urethra</a:t>
            </a:r>
          </a:p>
        </p:txBody>
      </p:sp>
      <p:sp>
        <p:nvSpPr>
          <p:cNvPr id="18440" name="TextBox 7"/>
          <p:cNvSpPr txBox="1">
            <a:spLocks noChangeArrowheads="1"/>
          </p:cNvSpPr>
          <p:nvPr/>
        </p:nvSpPr>
        <p:spPr bwMode="auto">
          <a:xfrm>
            <a:off x="1905000" y="12192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adrenal gland</a:t>
            </a:r>
          </a:p>
        </p:txBody>
      </p:sp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3429000" y="990600"/>
            <a:ext cx="1331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vena cava</a:t>
            </a:r>
          </a:p>
        </p:txBody>
      </p:sp>
      <p:sp>
        <p:nvSpPr>
          <p:cNvPr id="18442" name="TextBox 9"/>
          <p:cNvSpPr txBox="1">
            <a:spLocks noChangeArrowheads="1"/>
          </p:cNvSpPr>
          <p:nvPr/>
        </p:nvSpPr>
        <p:spPr bwMode="auto">
          <a:xfrm>
            <a:off x="4610100" y="13589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aorta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30313"/>
            <a:ext cx="5943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11.3.3  Annotate a diagram of a glomerulus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and associated nephron 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54102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endParaRPr lang="en-US" smtClean="0"/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nephron is the filtering unit of the kidney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mtClean="0"/>
              <a:t>1.25 million nephrons per kidney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28600"/>
            <a:ext cx="8839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11.3.3  (cont.) Function of nephron parts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762000"/>
          <a:ext cx="8382000" cy="60150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52800"/>
                <a:gridCol w="5029200"/>
              </a:tblGrid>
              <a:tr h="431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  Structure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Function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Renal artery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takes blood to kidney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Renal vein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takes </a:t>
                      </a:r>
                      <a:r>
                        <a:rPr lang="en-US" dirty="0" smtClean="0"/>
                        <a:t>blood away from kidney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Afferent vessel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takes blood to glomerulus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Efferent</a:t>
                      </a:r>
                      <a:r>
                        <a:rPr lang="en-US" baseline="0" dirty="0" smtClean="0"/>
                        <a:t> vessel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takes blood away from glomerulus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Vasa recta</a:t>
                      </a:r>
                    </a:p>
                    <a:p>
                      <a:r>
                        <a:rPr lang="en-US" dirty="0" smtClean="0"/>
                        <a:t>(blood</a:t>
                      </a:r>
                      <a:r>
                        <a:rPr lang="en-US" baseline="0" dirty="0" smtClean="0"/>
                        <a:t> vessels around nephron)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 away reabsorbed materials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Glomerulus</a:t>
                      </a:r>
                    </a:p>
                    <a:p>
                      <a:r>
                        <a:rPr lang="en-US" dirty="0" smtClean="0"/>
                        <a:t>(extensive capillary bed)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ultra-filtration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Bowman’s capsule</a:t>
                      </a:r>
                    </a:p>
                    <a:p>
                      <a:r>
                        <a:rPr lang="en-US" dirty="0" smtClean="0"/>
                        <a:t>(first part of the nephron)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receives</a:t>
                      </a:r>
                      <a:r>
                        <a:rPr lang="en-US" baseline="0" dirty="0" smtClean="0"/>
                        <a:t> filtrate from glomerulus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Proximal convoluted tubule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reabsorption of glucose, salt and water takes place here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Loop of </a:t>
                      </a:r>
                      <a:r>
                        <a:rPr lang="en-US" dirty="0" err="1" smtClean="0"/>
                        <a:t>Henle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reabsorption of water and reabsorption of salts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Distal convoluted tubule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reabsorption of salt</a:t>
                      </a:r>
                      <a:endParaRPr lang="en-US" dirty="0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lang="en-US" dirty="0" smtClean="0"/>
                        <a:t>Collecting duct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reabsorption of urea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6764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11.3.4 Explain the process of ultrafiltration</a:t>
            </a:r>
            <a:br>
              <a:rPr lang="en-US" dirty="0" smtClean="0"/>
            </a:br>
            <a:r>
              <a:rPr lang="en-US" sz="3100" dirty="0"/>
              <a:t> </a:t>
            </a:r>
            <a:r>
              <a:rPr lang="en-US" sz="3100" dirty="0" smtClean="0"/>
              <a:t>            include: blood pressure, fenestrated blood capillaries</a:t>
            </a:r>
            <a:br>
              <a:rPr lang="en-US" sz="3100" dirty="0" smtClean="0"/>
            </a:br>
            <a:r>
              <a:rPr lang="en-US" sz="3100" dirty="0"/>
              <a:t> </a:t>
            </a:r>
            <a:r>
              <a:rPr lang="en-US" sz="3100" dirty="0" smtClean="0"/>
              <a:t>                           and basement membrane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486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afferent arteriole brings unfiltered blood to nephron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afferent arteriole branches into capillary bed called glomerulus (located inside Bowman’s capsule)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walls of glomerulus capillaries have fenestrations (very small slits) that open when BP is increased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BP increases because afferent arteriole diameter is larger than efferent arteriole (so blood enters glomerulus faster than it leaves causes BP increase)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ultrafiltration= process by which various substances are filtered through glomerulus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the fluid which is </a:t>
            </a:r>
            <a:r>
              <a:rPr lang="en-US" sz="2800" dirty="0" err="1" smtClean="0"/>
              <a:t>ultrafiltered</a:t>
            </a:r>
            <a:r>
              <a:rPr lang="en-US" sz="2800" dirty="0" smtClean="0"/>
              <a:t> then passes through the basement membrane which prevents large molecules (proteins) from becoming part of filtrate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11.3.4  (cont.)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9067800" cy="5791200"/>
          </a:xfrm>
        </p:spPr>
        <p:txBody>
          <a:bodyPr/>
          <a:lstStyle/>
          <a:p>
            <a:pPr eaLnBrk="1" hangingPunct="1"/>
            <a:r>
              <a:rPr lang="en-US" smtClean="0"/>
              <a:t>filtrate now enters PCT</a:t>
            </a:r>
          </a:p>
          <a:p>
            <a:pPr eaLnBrk="1" hangingPunct="1"/>
            <a:r>
              <a:rPr lang="en-US" smtClean="0"/>
              <a:t>blood cells, proteins and large molecules exit Bowman’s capsule via efferent arteriole</a:t>
            </a:r>
          </a:p>
          <a:p>
            <a:pPr eaLnBrk="1" hangingPunct="1"/>
            <a:r>
              <a:rPr lang="en-US" smtClean="0"/>
              <a:t>the filtrate leaving Bowman’s capsule contains many substances the body cannot afford to lose in the urine….water, salt ions (Na</a:t>
            </a:r>
            <a:r>
              <a:rPr lang="en-US" baseline="30000" smtClean="0"/>
              <a:t>+</a:t>
            </a:r>
            <a:r>
              <a:rPr lang="en-US" smtClean="0"/>
              <a:t>, Cl</a:t>
            </a:r>
            <a:r>
              <a:rPr lang="en-US" baseline="30000" smtClean="0"/>
              <a:t>- </a:t>
            </a:r>
            <a:r>
              <a:rPr lang="en-US" smtClean="0"/>
              <a:t>and K</a:t>
            </a:r>
            <a:r>
              <a:rPr lang="en-US" baseline="30000" smtClean="0"/>
              <a:t>+</a:t>
            </a:r>
            <a:r>
              <a:rPr lang="en-US" smtClean="0"/>
              <a:t>)and glucose…these substances need to be reabsorbed into the bloodstream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11.3.5  Define osmoregulation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5029200"/>
          </a:xfrm>
        </p:spPr>
        <p:txBody>
          <a:bodyPr/>
          <a:lstStyle/>
          <a:p>
            <a:pPr eaLnBrk="1" hangingPunct="1"/>
            <a:r>
              <a:rPr lang="en-US" smtClean="0"/>
              <a:t>regulation and control of the water balance of blood, tissue and cytoplasm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water eliminated in urine depends on:</a:t>
            </a:r>
          </a:p>
          <a:p>
            <a:pPr lvl="1" eaLnBrk="1" hangingPunct="1"/>
            <a:r>
              <a:rPr lang="en-US" smtClean="0"/>
              <a:t>total volume of water ingested as liquid or food</a:t>
            </a:r>
          </a:p>
          <a:p>
            <a:pPr lvl="1" eaLnBrk="1" hangingPunct="1"/>
            <a:r>
              <a:rPr lang="en-US" smtClean="0"/>
              <a:t>perspiration rate (influenced by exercise and environmental T°)</a:t>
            </a:r>
          </a:p>
          <a:p>
            <a:pPr lvl="1" eaLnBrk="1" hangingPunct="1"/>
            <a:r>
              <a:rPr lang="en-US" smtClean="0"/>
              <a:t>ventilation rate (water is exhaled when we exhale)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11.3.6 Explain reabsorption in the PCT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sz="2800" dirty="0" smtClean="0"/>
              <a:t>       include: role of microvilli, osmosis and active transport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410200"/>
          </a:xfrm>
        </p:spPr>
        <p:txBody>
          <a:bodyPr/>
          <a:lstStyle/>
          <a:p>
            <a:pPr eaLnBrk="1" hangingPunct="1"/>
            <a:r>
              <a:rPr lang="en-US" smtClean="0"/>
              <a:t>substances leave the PCT filtrate and are taken back into the bloodstream via the peritubular capillary bed</a:t>
            </a:r>
          </a:p>
          <a:p>
            <a:pPr eaLnBrk="1" hangingPunct="1"/>
            <a:r>
              <a:rPr lang="en-US" smtClean="0"/>
              <a:t>interior of tubule is called the lumen which contains microvilli to increase SA to facilitate reabsorption</a:t>
            </a:r>
          </a:p>
          <a:p>
            <a:pPr eaLnBrk="1" hangingPunct="1"/>
            <a:r>
              <a:rPr lang="en-US" smtClean="0"/>
              <a:t>salt ions and glucose leave filtrate by active transport…this makes the filtrate hypotonic as solutes leave….now water leaves by osmosis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98425" y="-33338"/>
            <a:ext cx="9067800" cy="1935163"/>
          </a:xfrm>
        </p:spPr>
        <p:txBody>
          <a:bodyPr/>
          <a:lstStyle/>
          <a:p>
            <a:pPr algn="l" eaLnBrk="1" hangingPunct="1"/>
            <a:r>
              <a:rPr lang="en-US" sz="3600" smtClean="0"/>
              <a:t>11.3.7  Explain role of Loop of Henle, medulla, collecting duct and ADH </a:t>
            </a:r>
            <a:r>
              <a:rPr lang="en-US" sz="2800" smtClean="0"/>
              <a:t>(vasopressin)</a:t>
            </a:r>
            <a:r>
              <a:rPr lang="en-US" sz="3600" smtClean="0"/>
              <a:t> in maintaining water balance in the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1600200"/>
            <a:ext cx="3657600" cy="525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L</a:t>
            </a:r>
            <a:r>
              <a:rPr lang="en-US" sz="2800" dirty="0" smtClean="0"/>
              <a:t>oop of </a:t>
            </a:r>
            <a:r>
              <a:rPr lang="en-US" sz="2800" dirty="0" err="1" smtClean="0"/>
              <a:t>Henle</a:t>
            </a:r>
            <a:endParaRPr lang="en-US" sz="28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extends into medulla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descending limb water leaves by osmosis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ascending limb is impermeable to water, salt leaves filtrate by active transport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Medulla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hypertonic due to solutes (salt ions)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6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2000" dirty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11363"/>
            <a:ext cx="58197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11.3.7   (cont.)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257800"/>
          </a:xfrm>
        </p:spPr>
        <p:txBody>
          <a:bodyPr/>
          <a:lstStyle/>
          <a:p>
            <a:pPr eaLnBrk="1" hangingPunct="1"/>
            <a:r>
              <a:rPr lang="en-US" smtClean="0"/>
              <a:t>ADH = antidiuretic hormone secreted by the pituitary gland</a:t>
            </a:r>
          </a:p>
          <a:p>
            <a:pPr lvl="1" eaLnBrk="1" hangingPunct="1"/>
            <a:r>
              <a:rPr lang="en-US" smtClean="0"/>
              <a:t>from the DCT the filtrate enters the collecting duct</a:t>
            </a:r>
          </a:p>
          <a:p>
            <a:pPr lvl="1" eaLnBrk="1" hangingPunct="1"/>
            <a:r>
              <a:rPr lang="en-US" smtClean="0"/>
              <a:t>filtrate is hypotonic (high water content)</a:t>
            </a:r>
          </a:p>
          <a:p>
            <a:pPr lvl="1" eaLnBrk="1" hangingPunct="1"/>
            <a:r>
              <a:rPr lang="en-US" smtClean="0"/>
              <a:t>some of this water needs to be reabsorbed</a:t>
            </a:r>
          </a:p>
          <a:p>
            <a:pPr lvl="1" eaLnBrk="1" hangingPunct="1"/>
            <a:r>
              <a:rPr lang="en-US" smtClean="0"/>
              <a:t>if ADH is present collecting duct becomes permeable to water and the water is reabsorbed into the blood</a:t>
            </a:r>
          </a:p>
          <a:p>
            <a:pPr lvl="1" eaLnBrk="1" hangingPunct="1"/>
            <a:r>
              <a:rPr lang="en-US" smtClean="0"/>
              <a:t>if no ADH water stays in the urine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417638"/>
          </a:xfrm>
        </p:spPr>
        <p:txBody>
          <a:bodyPr/>
          <a:lstStyle/>
          <a:p>
            <a:pPr algn="l" eaLnBrk="1" hangingPunct="1"/>
            <a:r>
              <a:rPr lang="en-US" sz="3200" smtClean="0"/>
              <a:t>11.3.8  Explain differences in [  ] of proteins, glucose and urea between blood plasma, glomerular filtrate and urine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027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286000"/>
                <a:gridCol w="2590800"/>
                <a:gridCol w="2057400"/>
              </a:tblGrid>
              <a:tr h="762000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Molecule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 in blood plasma in mg 100ml</a:t>
                      </a:r>
                      <a:r>
                        <a:rPr lang="en-US" baseline="30000" dirty="0" smtClean="0"/>
                        <a:t>-1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Amount in glomerular</a:t>
                      </a:r>
                      <a:r>
                        <a:rPr lang="en-US" baseline="0" dirty="0" smtClean="0"/>
                        <a:t> filtrate </a:t>
                      </a:r>
                      <a:r>
                        <a:rPr lang="en-US" dirty="0" smtClean="0"/>
                        <a:t>in mg 100ml</a:t>
                      </a:r>
                      <a:r>
                        <a:rPr lang="en-US" baseline="30000" dirty="0" smtClean="0"/>
                        <a:t>-1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 in urine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 mg 100ml</a:t>
                      </a:r>
                      <a:r>
                        <a:rPr lang="en-US" baseline="30000" dirty="0" smtClean="0"/>
                        <a:t>-1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proteins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&gt; 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glucose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baseline="0" dirty="0" smtClean="0"/>
                        <a:t> &gt; 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&gt; 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urea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baseline="0" dirty="0" smtClean="0"/>
                        <a:t>   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&gt; 1800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677" name="TextBox 4"/>
          <p:cNvSpPr txBox="1">
            <a:spLocks noChangeArrowheads="1"/>
          </p:cNvSpPr>
          <p:nvPr/>
        </p:nvSpPr>
        <p:spPr bwMode="auto">
          <a:xfrm>
            <a:off x="381000" y="4038600"/>
            <a:ext cx="8305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proteins are too large to fit through basement membrane so do not become part of filtrate or urine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glucose is actively transported back into the peritubular capillary bed in the PCT…in a healthy person no glucose appears in the urine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urea is highly concentrated in urine because water is reabsorbed in the collecting 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8392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11.3.9  Explain the presence of glucose in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untreated diabetic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991600" cy="5181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When a person has diabetes, their blood sugar level is not being properly regulated by the antagonistic action of the hormones insulin and glucagon.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People with untreated diabetes have abnormally high levels of glucose in their blood.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healthy people 100% of glucose is reabsorbed into the bloodstream by active transport. Active transport mechanisms have a maximum rate, and is unable to move all the glucose back into the bloodstream of people with </a:t>
            </a:r>
            <a:r>
              <a:rPr lang="en-US" smtClean="0"/>
              <a:t>untreated diabetes.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729</Words>
  <Application>Microsoft Office PowerPoint</Application>
  <PresentationFormat>On-screen Show (4:3)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Topic 11.3</vt:lpstr>
      <vt:lpstr>11.3.1   Define excretion.</vt:lpstr>
      <vt:lpstr>11.3.2    Draw and Label a Diagram of the Kidney</vt:lpstr>
      <vt:lpstr>Slide 4</vt:lpstr>
      <vt:lpstr>11.3.3  Annotate a diagram of a glomerulus                    and associated nephron </vt:lpstr>
      <vt:lpstr>11.3.3  (cont.) Function of nephron parts</vt:lpstr>
      <vt:lpstr>11.3.4 Explain the process of ultrafiltration              include: blood pressure, fenestrated blood capillaries                             and basement membrane</vt:lpstr>
      <vt:lpstr>11.3.4  (cont.)</vt:lpstr>
      <vt:lpstr>11.3.5  Define osmoregulation</vt:lpstr>
      <vt:lpstr>11.3.6 Explain reabsorption in the PCT           include: role of microvilli, osmosis and active transport</vt:lpstr>
      <vt:lpstr>11.3.7  Explain role of Loop of Henle, medulla, collecting duct and ADH (vasopressin) in maintaining water balance in the blood</vt:lpstr>
      <vt:lpstr>11.3.7   (cont.)</vt:lpstr>
      <vt:lpstr>11.3.8  Explain differences in [  ] of proteins, glucose and urea between blood plasma, glomerular filtrate and urine</vt:lpstr>
      <vt:lpstr>11.3.9  Explain the presence of glucose in              untreated diabetic patients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11.3</dc:title>
  <dc:creator>Sissy Stallings</dc:creator>
  <cp:lastModifiedBy>rstallings</cp:lastModifiedBy>
  <cp:revision>20</cp:revision>
  <dcterms:created xsi:type="dcterms:W3CDTF">2011-05-29T20:32:23Z</dcterms:created>
  <dcterms:modified xsi:type="dcterms:W3CDTF">2011-06-01T16:47:49Z</dcterms:modified>
</cp:coreProperties>
</file>